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4" r:id="rId2"/>
    <p:sldId id="284" r:id="rId3"/>
    <p:sldId id="268" r:id="rId4"/>
    <p:sldId id="270" r:id="rId5"/>
    <p:sldId id="290" r:id="rId6"/>
    <p:sldId id="272" r:id="rId7"/>
    <p:sldId id="295" r:id="rId8"/>
    <p:sldId id="285" r:id="rId9"/>
    <p:sldId id="292" r:id="rId10"/>
    <p:sldId id="286" r:id="rId11"/>
    <p:sldId id="299" r:id="rId12"/>
    <p:sldId id="287" r:id="rId13"/>
    <p:sldId id="294" r:id="rId14"/>
    <p:sldId id="288" r:id="rId15"/>
    <p:sldId id="296" r:id="rId16"/>
    <p:sldId id="297" r:id="rId17"/>
    <p:sldId id="289" r:id="rId18"/>
    <p:sldId id="300" r:id="rId19"/>
    <p:sldId id="301" r:id="rId20"/>
    <p:sldId id="302" r:id="rId21"/>
    <p:sldId id="303" r:id="rId22"/>
    <p:sldId id="30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1223" autoAdjust="0"/>
  </p:normalViewPr>
  <p:slideViewPr>
    <p:cSldViewPr>
      <p:cViewPr varScale="1">
        <p:scale>
          <a:sx n="69" d="100"/>
          <a:sy n="69" d="100"/>
        </p:scale>
        <p:origin x="141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816" y="13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8D732-111D-48B4-9865-3BD64E8B178A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1EA0F-5DF0-43BA-8D61-B322E0849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13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634CF1-BA75-408A-B5BF-AF1B18688D26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0463" y="698500"/>
            <a:ext cx="4538662" cy="34036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67" tIns="44440" rIns="90467" bIns="44440" numCol="1" anchor="t" anchorCtr="0" compatLnSpc="1">
            <a:prstTxWarp prst="textNoShape">
              <a:avLst/>
            </a:prstTxWarp>
          </a:bodyPr>
          <a:lstStyle/>
          <a:p>
            <a:pPr defTabSz="931863"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3943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11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1243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12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13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14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15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49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16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4579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17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18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930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19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4595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20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1133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634CF1-BA75-408A-B5BF-AF1B18688D26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0463" y="698500"/>
            <a:ext cx="4538662" cy="34036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67" tIns="44440" rIns="90467" bIns="44440" numCol="1" anchor="t" anchorCtr="0" compatLnSpc="1">
            <a:prstTxWarp prst="textNoShape">
              <a:avLst/>
            </a:prstTxWarp>
          </a:bodyPr>
          <a:lstStyle/>
          <a:p>
            <a:pPr defTabSz="931863" eaLnBrk="1" hangingPunct="1">
              <a:spcBef>
                <a:spcPct val="0"/>
              </a:spcBef>
            </a:pPr>
            <a:r>
              <a:rPr lang="en-US" altLang="en-US" dirty="0" smtClean="0"/>
              <a:t>CMOS: Shorter</a:t>
            </a:r>
            <a:r>
              <a:rPr lang="en-US" altLang="en-US" baseline="0" dirty="0" smtClean="0"/>
              <a:t> channel, less resistance, larger leakage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39436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21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63113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22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5125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D365EF8-201E-46EF-8576-FD13DE827119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3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0463" y="698500"/>
            <a:ext cx="4538662" cy="34036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09" rIns="91420" bIns="4570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1000" dirty="0" smtClean="0"/>
              <a:t>Reference:</a:t>
            </a:r>
          </a:p>
          <a:p>
            <a:pPr eaLnBrk="1" hangingPunct="1">
              <a:spcBef>
                <a:spcPct val="0"/>
              </a:spcBef>
            </a:pPr>
            <a:endParaRPr lang="en-US" altLang="en-US" sz="1000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1000" dirty="0" smtClean="0"/>
              <a:t>Katrina </a:t>
            </a:r>
            <a:r>
              <a:rPr lang="en-US" altLang="en-US" sz="1000" dirty="0" err="1" smtClean="0"/>
              <a:t>Aspmo</a:t>
            </a:r>
            <a:r>
              <a:rPr lang="en-US" altLang="en-US" sz="1000" dirty="0" smtClean="0"/>
              <a:t>, </a:t>
            </a:r>
            <a:r>
              <a:rPr lang="en-US" altLang="en-US" sz="1000" dirty="0" err="1" smtClean="0"/>
              <a:t>Torunn</a:t>
            </a:r>
            <a:r>
              <a:rPr lang="en-US" altLang="en-US" sz="1000" dirty="0" smtClean="0"/>
              <a:t> Berg, and </a:t>
            </a:r>
            <a:r>
              <a:rPr lang="en-US" altLang="en-US" sz="1000" dirty="0" err="1" smtClean="0"/>
              <a:t>Grethe</a:t>
            </a:r>
            <a:r>
              <a:rPr lang="en-US" altLang="en-US" sz="1000" dirty="0" smtClean="0"/>
              <a:t> </a:t>
            </a:r>
            <a:r>
              <a:rPr lang="en-US" altLang="en-US" sz="1000" dirty="0" err="1" smtClean="0"/>
              <a:t>Wibetoe</a:t>
            </a:r>
            <a:r>
              <a:rPr lang="en-US" altLang="en-US" sz="1000" dirty="0" smtClean="0"/>
              <a:t>, “Atmospheric Mercury Depletion Events (AMDEs) in Polar Regions During Arctic Spring,” presentation (Oslo, Norway: University of Oslo, 16 June 2004). </a:t>
            </a:r>
          </a:p>
          <a:p>
            <a:pPr eaLnBrk="1" hangingPunct="1">
              <a:spcBef>
                <a:spcPct val="0"/>
              </a:spcBef>
            </a:pPr>
            <a:endParaRPr lang="en-US" alt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2833711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DB5FA9A-9F35-4DD2-8106-16AAEDC57A8D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4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0463" y="698500"/>
            <a:ext cx="4538662" cy="34036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09" rIns="91420" bIns="45709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48993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6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7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61111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8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9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2788C33-1E12-4D90-ABD1-30F9B6FD08B5}" type="slidenum">
              <a:rPr lang="en-US" altLang="en-US" sz="1200" b="0">
                <a:solidFill>
                  <a:schemeClr val="tx1"/>
                </a:solidFill>
              </a:rPr>
              <a:pPr eaLnBrk="1" hangingPunct="1"/>
              <a:t>10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6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53975"/>
            <a:ext cx="7772400" cy="646331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514600"/>
            <a:ext cx="4419600" cy="461665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0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299A-589E-41AB-91AB-C28182189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0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AF4B8F-2CB2-4D4A-936A-0528D4CE14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48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" y="86380"/>
            <a:ext cx="891540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876800" cy="46166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463299A-589E-41AB-91AB-C28182189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0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400">
              <a:solidFill>
                <a:srgbClr val="40404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52400" y="2895600"/>
            <a:ext cx="3352800" cy="225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25400" bIns="25400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z="2000" dirty="0" err="1"/>
              <a:t>Walive</a:t>
            </a:r>
            <a:r>
              <a:rPr lang="en-US" sz="2000" dirty="0"/>
              <a:t> </a:t>
            </a:r>
            <a:r>
              <a:rPr lang="en-US" sz="2000" dirty="0" err="1"/>
              <a:t>Pathiranage</a:t>
            </a:r>
            <a:r>
              <a:rPr lang="en-US" sz="2000" dirty="0"/>
              <a:t> </a:t>
            </a:r>
            <a:r>
              <a:rPr lang="en-US" sz="2000" dirty="0" err="1"/>
              <a:t>Manula</a:t>
            </a:r>
            <a:r>
              <a:rPr lang="en-US" sz="2000" dirty="0"/>
              <a:t> </a:t>
            </a:r>
            <a:r>
              <a:rPr lang="en-US" sz="2000" dirty="0" err="1"/>
              <a:t>Randhika</a:t>
            </a:r>
            <a:r>
              <a:rPr lang="en-US" sz="2000" dirty="0"/>
              <a:t> </a:t>
            </a:r>
            <a:r>
              <a:rPr lang="en-US" sz="2000" dirty="0" err="1" smtClean="0"/>
              <a:t>Pathirana</a:t>
            </a:r>
            <a:r>
              <a:rPr lang="en-US" sz="2000" dirty="0" smtClean="0"/>
              <a:t>,</a:t>
            </a:r>
            <a:endParaRPr lang="en-US" altLang="en-US" sz="2000" dirty="0" smtClean="0"/>
          </a:p>
          <a:p>
            <a:pPr>
              <a:spcBef>
                <a:spcPct val="0"/>
              </a:spcBef>
            </a:pPr>
            <a:r>
              <a:rPr lang="en-US" altLang="en-US" sz="2000" dirty="0" smtClean="0"/>
              <a:t>Matthew Ridder,</a:t>
            </a:r>
          </a:p>
          <a:p>
            <a:pPr>
              <a:spcBef>
                <a:spcPct val="0"/>
              </a:spcBef>
            </a:pPr>
            <a:r>
              <a:rPr lang="en-US" altLang="en-US" sz="2000" dirty="0" smtClean="0"/>
              <a:t>and Luis Lopez Ruiz</a:t>
            </a:r>
            <a:endParaRPr lang="en-US" altLang="en-US" sz="2000" dirty="0"/>
          </a:p>
          <a:p>
            <a:pPr>
              <a:spcBef>
                <a:spcPct val="0"/>
              </a:spcBef>
            </a:pPr>
            <a:r>
              <a:rPr lang="en-US" altLang="en-US" sz="1800" dirty="0" smtClean="0"/>
              <a:t>University of Virginia, </a:t>
            </a:r>
          </a:p>
          <a:p>
            <a:pPr>
              <a:spcBef>
                <a:spcPct val="0"/>
              </a:spcBef>
            </a:pPr>
            <a:r>
              <a:rPr lang="en-US" altLang="en-US" sz="1800" dirty="0" smtClean="0"/>
              <a:t>Dept. of Electrical Engineering</a:t>
            </a:r>
            <a:endParaRPr lang="en-US" altLang="en-US" sz="1800" dirty="0"/>
          </a:p>
          <a:p>
            <a:pPr>
              <a:spcBef>
                <a:spcPct val="50000"/>
              </a:spcBef>
            </a:pPr>
            <a:r>
              <a:rPr lang="en-US" altLang="en-US" sz="1800" dirty="0" smtClean="0"/>
              <a:t>Dec 11, 2015</a:t>
            </a:r>
            <a:endParaRPr lang="en-US" altLang="en-US" dirty="0"/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6200" y="76200"/>
            <a:ext cx="8064452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3600" dirty="0"/>
              <a:t>A Comparison of FET Devices: </a:t>
            </a:r>
            <a:r>
              <a:rPr lang="en-US" sz="3600" dirty="0" err="1"/>
              <a:t>FinFETs</a:t>
            </a:r>
            <a:r>
              <a:rPr lang="en-US" sz="3600" dirty="0"/>
              <a:t> vs. </a:t>
            </a:r>
            <a:endParaRPr lang="en-US" sz="3600" dirty="0" smtClean="0"/>
          </a:p>
          <a:p>
            <a:r>
              <a:rPr lang="en-US" sz="3600" dirty="0" smtClean="0"/>
              <a:t>Traditional </a:t>
            </a:r>
            <a:r>
              <a:rPr lang="en-US" sz="3600" dirty="0"/>
              <a:t>CMOS</a:t>
            </a:r>
          </a:p>
        </p:txBody>
      </p:sp>
      <p:sp>
        <p:nvSpPr>
          <p:cNvPr id="2" name="AutoShape 2" descr="Image result for uva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uva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778500"/>
            <a:ext cx="914400" cy="90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7" descr="Image result for wheezing audi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Image result for finfe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finfe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38400"/>
            <a:ext cx="5313947" cy="345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56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10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XOR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639763"/>
            <a:ext cx="5076211" cy="3068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175" y="3929289"/>
            <a:ext cx="5105400" cy="248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11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XOR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7" y="896952"/>
            <a:ext cx="4724401" cy="2468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7" y="3949463"/>
            <a:ext cx="4724401" cy="2453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99" y="1752600"/>
            <a:ext cx="3250407" cy="11560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727" y="4080689"/>
            <a:ext cx="3250406" cy="11877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617" y="602063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16nm CMOS</a:t>
            </a:r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131617" y="3622267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16nm </a:t>
            </a:r>
            <a:r>
              <a:rPr lang="es-MX" dirty="0" err="1" smtClean="0"/>
              <a:t>finFET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61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12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Flip Flop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329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91000"/>
            <a:ext cx="6511208" cy="213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2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13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Flip Flop Results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762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0688" y="335920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FinFET</a:t>
            </a:r>
            <a:endParaRPr lang="en-US" dirty="0"/>
          </a:p>
        </p:txBody>
      </p:sp>
      <p:pic>
        <p:nvPicPr>
          <p:cNvPr id="11" name="Picture 2" descr="DFlipFlop resultsCM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1" y="1080072"/>
            <a:ext cx="4540624" cy="219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1" y="3702754"/>
            <a:ext cx="4540624" cy="219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225" y="1897348"/>
            <a:ext cx="41433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174" y="3095625"/>
            <a:ext cx="34194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3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14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4-bit Adder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8"/>
          <a:stretch/>
        </p:blipFill>
        <p:spPr>
          <a:xfrm>
            <a:off x="0" y="738981"/>
            <a:ext cx="4554325" cy="27892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4" t="2363" r="2975"/>
          <a:stretch/>
        </p:blipFill>
        <p:spPr>
          <a:xfrm>
            <a:off x="4114800" y="533400"/>
            <a:ext cx="4860519" cy="3460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7875" y="4953000"/>
            <a:ext cx="3594888" cy="787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101" y="5101798"/>
            <a:ext cx="3167063" cy="48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15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4-bit Adder</a:t>
            </a:r>
            <a:r>
              <a:rPr lang="tr-TR" altLang="en-US" dirty="0" smtClean="0"/>
              <a:t> Results</a:t>
            </a:r>
            <a:endParaRPr lang="en-US" alt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63976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CMOS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0"/>
          <a:stretch/>
        </p:blipFill>
        <p:spPr>
          <a:xfrm>
            <a:off x="76200" y="1009095"/>
            <a:ext cx="8657968" cy="515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4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16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4-bit Adder</a:t>
            </a:r>
            <a:r>
              <a:rPr lang="tr-TR" altLang="en-US" dirty="0" smtClean="0"/>
              <a:t> Results</a:t>
            </a:r>
            <a:endParaRPr lang="en-US" alt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63976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FinFET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"/>
          <a:stretch/>
        </p:blipFill>
        <p:spPr>
          <a:xfrm>
            <a:off x="110808" y="1219199"/>
            <a:ext cx="9033192" cy="538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44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17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MUX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474" y="980700"/>
            <a:ext cx="4876801" cy="30979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120439"/>
            <a:ext cx="2732789" cy="20729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729" y="4120439"/>
            <a:ext cx="2725956" cy="2072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28133" y="566730"/>
            <a:ext cx="2147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MUX 4to1 </a:t>
            </a:r>
            <a:r>
              <a:rPr lang="es-MX" dirty="0" err="1" smtClean="0"/>
              <a:t>Schematic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62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18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MUX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62" y="990600"/>
            <a:ext cx="5889625" cy="46854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28133" y="566730"/>
            <a:ext cx="213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MUX 4to1 </a:t>
            </a:r>
            <a:r>
              <a:rPr lang="es-MX" dirty="0" err="1" smtClean="0"/>
              <a:t>Testbench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948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19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MUX 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08" y="1009095"/>
            <a:ext cx="8336367" cy="434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708" y="639763"/>
            <a:ext cx="435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16nm CMOS </a:t>
            </a:r>
            <a:r>
              <a:rPr lang="es-MX" dirty="0" err="1" smtClean="0"/>
              <a:t>Technology</a:t>
            </a:r>
            <a:r>
              <a:rPr lang="es-MX" dirty="0" smtClean="0"/>
              <a:t> – </a:t>
            </a:r>
            <a:r>
              <a:rPr lang="es-MX" dirty="0" err="1" smtClean="0"/>
              <a:t>Transient</a:t>
            </a:r>
            <a:r>
              <a:rPr lang="es-MX" dirty="0" smtClean="0"/>
              <a:t> </a:t>
            </a:r>
            <a:r>
              <a:rPr lang="es-MX" dirty="0" err="1" smtClean="0"/>
              <a:t>Analysis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74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400">
              <a:solidFill>
                <a:srgbClr val="40404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6200" y="76200"/>
            <a:ext cx="58444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3600" dirty="0" smtClean="0"/>
              <a:t>MOSFET and </a:t>
            </a:r>
            <a:r>
              <a:rPr lang="en-US" sz="3600" dirty="0" err="1" smtClean="0"/>
              <a:t>FinFET</a:t>
            </a:r>
            <a:r>
              <a:rPr lang="en-US" sz="3600" dirty="0" smtClean="0"/>
              <a:t> Structure</a:t>
            </a:r>
            <a:endParaRPr lang="en-US" sz="3600" dirty="0"/>
          </a:p>
        </p:txBody>
      </p:sp>
      <p:sp>
        <p:nvSpPr>
          <p:cNvPr id="2" name="AutoShape 2" descr="Image result for uva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uva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7" descr="Image result for wheezing audi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Image result for finfe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finfe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48200" y="4495800"/>
            <a:ext cx="34258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3D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Conducting channel on 3 sides.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little leakage.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potential for large improvements in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611" y="1055125"/>
            <a:ext cx="6702425" cy="28885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25393" y="4495800"/>
            <a:ext cx="34258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2D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Conducting channel only on the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the channel decreases, the control over the device is reduced.</a:t>
            </a:r>
            <a:endParaRPr lang="en-US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9737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20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MUX Results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344" y="621268"/>
            <a:ext cx="4351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16nm </a:t>
            </a:r>
            <a:r>
              <a:rPr lang="es-MX" dirty="0" err="1" smtClean="0"/>
              <a:t>finFET</a:t>
            </a:r>
            <a:r>
              <a:rPr lang="es-MX" dirty="0" smtClean="0"/>
              <a:t> </a:t>
            </a:r>
            <a:r>
              <a:rPr lang="es-MX" dirty="0" err="1" smtClean="0"/>
              <a:t>Technology</a:t>
            </a:r>
            <a:r>
              <a:rPr lang="es-MX" dirty="0" smtClean="0"/>
              <a:t> – </a:t>
            </a:r>
            <a:r>
              <a:rPr lang="es-MX" dirty="0" err="1" smtClean="0"/>
              <a:t>Transient</a:t>
            </a:r>
            <a:r>
              <a:rPr lang="es-MX" dirty="0" smtClean="0"/>
              <a:t> </a:t>
            </a:r>
            <a:r>
              <a:rPr lang="es-MX" dirty="0" err="1" smtClean="0"/>
              <a:t>Analysis</a:t>
            </a:r>
            <a:endParaRPr lang="es-MX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44" y="1011382"/>
            <a:ext cx="8424863" cy="455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9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21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MUX Results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344" y="621268"/>
            <a:ext cx="455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Delay</a:t>
            </a:r>
            <a:r>
              <a:rPr lang="es-MX" dirty="0" smtClean="0"/>
              <a:t> and </a:t>
            </a:r>
            <a:r>
              <a:rPr lang="es-MX" dirty="0" err="1" smtClean="0"/>
              <a:t>Power</a:t>
            </a:r>
            <a:r>
              <a:rPr lang="es-MX" dirty="0" smtClean="0"/>
              <a:t> </a:t>
            </a:r>
            <a:r>
              <a:rPr lang="es-MX" dirty="0" err="1" smtClean="0"/>
              <a:t>Measurements</a:t>
            </a:r>
            <a:r>
              <a:rPr lang="es-MX" dirty="0" smtClean="0"/>
              <a:t> </a:t>
            </a:r>
            <a:r>
              <a:rPr lang="es-MX" dirty="0" err="1" smtClean="0"/>
              <a:t>Comparisson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25" y="1295400"/>
            <a:ext cx="4229100" cy="1171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212" y="2838450"/>
            <a:ext cx="4219575" cy="1181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25" y="4314824"/>
            <a:ext cx="4208462" cy="126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3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22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Conclusions and Future Work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639763"/>
            <a:ext cx="7620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err="1"/>
              <a:t>FinFET</a:t>
            </a:r>
            <a:r>
              <a:rPr lang="es-MX" sz="2400" dirty="0"/>
              <a:t> </a:t>
            </a:r>
            <a:r>
              <a:rPr lang="es-MX" sz="2400" dirty="0" err="1"/>
              <a:t>devices</a:t>
            </a:r>
            <a:r>
              <a:rPr lang="es-MX" sz="2400" dirty="0"/>
              <a:t> </a:t>
            </a:r>
            <a:r>
              <a:rPr lang="es-MX" sz="2400" dirty="0" smtClean="0"/>
              <a:t>show </a:t>
            </a:r>
            <a:r>
              <a:rPr lang="es-MX" sz="2400" dirty="0"/>
              <a:t>a </a:t>
            </a:r>
            <a:r>
              <a:rPr lang="es-MX" sz="2400" dirty="0" err="1"/>
              <a:t>high</a:t>
            </a:r>
            <a:r>
              <a:rPr lang="es-MX" sz="2400" dirty="0"/>
              <a:t> </a:t>
            </a:r>
            <a:r>
              <a:rPr lang="es-MX" sz="2400" dirty="0" err="1"/>
              <a:t>improvement</a:t>
            </a:r>
            <a:r>
              <a:rPr lang="es-MX" sz="2400" dirty="0"/>
              <a:t> </a:t>
            </a:r>
            <a:r>
              <a:rPr lang="es-MX" sz="2400" dirty="0" err="1"/>
              <a:t>over</a:t>
            </a:r>
            <a:r>
              <a:rPr lang="es-MX" sz="2400" dirty="0"/>
              <a:t> </a:t>
            </a:r>
            <a:r>
              <a:rPr lang="es-MX" sz="2400" dirty="0" err="1"/>
              <a:t>traditional</a:t>
            </a:r>
            <a:r>
              <a:rPr lang="es-MX" sz="2400" dirty="0"/>
              <a:t> CMOS in </a:t>
            </a:r>
            <a:r>
              <a:rPr lang="es-MX" sz="2400" dirty="0" err="1"/>
              <a:t>terms</a:t>
            </a:r>
            <a:r>
              <a:rPr lang="es-MX" sz="2400" dirty="0"/>
              <a:t> of </a:t>
            </a:r>
            <a:r>
              <a:rPr lang="es-MX" sz="2400" dirty="0" err="1"/>
              <a:t>both</a:t>
            </a:r>
            <a:r>
              <a:rPr lang="es-MX" sz="2400" dirty="0"/>
              <a:t> </a:t>
            </a:r>
            <a:r>
              <a:rPr lang="es-MX" sz="2400" dirty="0" err="1"/>
              <a:t>delay</a:t>
            </a:r>
            <a:r>
              <a:rPr lang="es-MX" sz="2400" dirty="0"/>
              <a:t> and </a:t>
            </a:r>
            <a:r>
              <a:rPr lang="es-MX" sz="2400" dirty="0" err="1"/>
              <a:t>leakage</a:t>
            </a:r>
            <a:r>
              <a:rPr lang="es-MX" sz="2400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s-MX" sz="2400" dirty="0"/>
              <a:t>XOR: </a:t>
            </a:r>
            <a:r>
              <a:rPr lang="es-MX" sz="2400" dirty="0" err="1"/>
              <a:t>finFET</a:t>
            </a:r>
            <a:r>
              <a:rPr lang="es-MX" sz="2400" dirty="0"/>
              <a:t> 11x </a:t>
            </a:r>
            <a:r>
              <a:rPr lang="es-MX" sz="2400" dirty="0" err="1"/>
              <a:t>faster</a:t>
            </a:r>
            <a:r>
              <a:rPr lang="es-MX" sz="2400" dirty="0"/>
              <a:t> and 8x </a:t>
            </a:r>
            <a:r>
              <a:rPr lang="es-MX" sz="2400" dirty="0" err="1"/>
              <a:t>less</a:t>
            </a:r>
            <a:r>
              <a:rPr lang="es-MX" sz="2400" dirty="0"/>
              <a:t> </a:t>
            </a:r>
            <a:r>
              <a:rPr lang="es-MX" sz="2400" dirty="0" err="1"/>
              <a:t>leakage</a:t>
            </a:r>
            <a:r>
              <a:rPr lang="es-MX" sz="2400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s-MX" sz="2400" dirty="0"/>
              <a:t>MUX: </a:t>
            </a:r>
            <a:r>
              <a:rPr lang="es-MX" sz="2400" dirty="0" err="1"/>
              <a:t>finFET</a:t>
            </a:r>
            <a:r>
              <a:rPr lang="es-MX" sz="2400" dirty="0"/>
              <a:t> 12x </a:t>
            </a:r>
            <a:r>
              <a:rPr lang="es-MX" sz="2400" dirty="0" err="1"/>
              <a:t>faster</a:t>
            </a:r>
            <a:r>
              <a:rPr lang="es-MX" sz="2400" dirty="0"/>
              <a:t> and 10x </a:t>
            </a:r>
            <a:r>
              <a:rPr lang="es-MX" sz="2400" dirty="0" err="1"/>
              <a:t>less</a:t>
            </a:r>
            <a:r>
              <a:rPr lang="es-MX" sz="2400" dirty="0"/>
              <a:t> </a:t>
            </a:r>
            <a:r>
              <a:rPr lang="es-MX" sz="2400" dirty="0" err="1" smtClean="0"/>
              <a:t>leakage</a:t>
            </a:r>
            <a:endParaRPr lang="es-MX" sz="2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s-MX" sz="2400" dirty="0" err="1" smtClean="0"/>
              <a:t>NAND:FinFET</a:t>
            </a:r>
            <a:r>
              <a:rPr lang="es-MX" sz="2400" dirty="0" smtClean="0"/>
              <a:t> 8x </a:t>
            </a:r>
            <a:r>
              <a:rPr lang="es-MX" sz="2400" dirty="0" err="1" smtClean="0"/>
              <a:t>faster</a:t>
            </a:r>
            <a:r>
              <a:rPr lang="es-MX" sz="2400" dirty="0" smtClean="0"/>
              <a:t> and 3x </a:t>
            </a:r>
            <a:r>
              <a:rPr lang="es-MX" sz="2400" dirty="0" err="1" smtClean="0"/>
              <a:t>less</a:t>
            </a:r>
            <a:r>
              <a:rPr lang="es-MX" sz="2400" dirty="0" smtClean="0"/>
              <a:t> </a:t>
            </a:r>
            <a:r>
              <a:rPr lang="es-MX" sz="2400" dirty="0" err="1" smtClean="0"/>
              <a:t>leakage</a:t>
            </a:r>
            <a:endParaRPr lang="es-MX" sz="2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s-MX" sz="2400" dirty="0" err="1" smtClean="0"/>
              <a:t>Adder:FinFET</a:t>
            </a:r>
            <a:r>
              <a:rPr lang="es-MX" sz="2400" dirty="0" smtClean="0"/>
              <a:t> 14x </a:t>
            </a:r>
            <a:r>
              <a:rPr lang="es-MX" sz="2400" dirty="0" err="1" smtClean="0"/>
              <a:t>faster</a:t>
            </a:r>
            <a:r>
              <a:rPr lang="es-MX" sz="2400" dirty="0" smtClean="0"/>
              <a:t> and 4x </a:t>
            </a:r>
            <a:r>
              <a:rPr lang="es-MX" sz="2400" dirty="0" err="1" smtClean="0"/>
              <a:t>less</a:t>
            </a:r>
            <a:r>
              <a:rPr lang="es-MX" sz="2400" dirty="0" smtClean="0"/>
              <a:t> </a:t>
            </a:r>
            <a:r>
              <a:rPr lang="es-MX" sz="2400" dirty="0" err="1" smtClean="0"/>
              <a:t>leakage</a:t>
            </a:r>
            <a:endParaRPr lang="es-MX" sz="2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err="1" smtClean="0"/>
              <a:t>Next</a:t>
            </a:r>
            <a:r>
              <a:rPr lang="es-MX" sz="2400" dirty="0" smtClean="0"/>
              <a:t> </a:t>
            </a:r>
            <a:r>
              <a:rPr lang="es-MX" sz="2400" dirty="0" err="1" smtClean="0"/>
              <a:t>steps</a:t>
            </a:r>
            <a:r>
              <a:rPr lang="es-MX" sz="2400" dirty="0"/>
              <a:t> </a:t>
            </a:r>
            <a:r>
              <a:rPr lang="es-MX" sz="2400" dirty="0" err="1" smtClean="0"/>
              <a:t>would</a:t>
            </a:r>
            <a:r>
              <a:rPr lang="es-MX" sz="2400" dirty="0" smtClean="0"/>
              <a:t> be to </a:t>
            </a:r>
            <a:r>
              <a:rPr lang="es-MX" sz="2400" dirty="0" err="1" smtClean="0"/>
              <a:t>obtain</a:t>
            </a:r>
            <a:r>
              <a:rPr lang="es-MX" sz="2400" dirty="0"/>
              <a:t> </a:t>
            </a:r>
            <a:r>
              <a:rPr lang="es-MX" sz="2400" dirty="0" err="1" smtClean="0"/>
              <a:t>access</a:t>
            </a:r>
            <a:r>
              <a:rPr lang="es-MX" sz="2400" dirty="0" smtClean="0"/>
              <a:t> to </a:t>
            </a:r>
            <a:r>
              <a:rPr lang="es-MX" sz="2400" dirty="0" err="1" smtClean="0"/>
              <a:t>layout</a:t>
            </a:r>
            <a:r>
              <a:rPr lang="es-MX" sz="2400" dirty="0" smtClean="0"/>
              <a:t> and do </a:t>
            </a:r>
            <a:r>
              <a:rPr lang="es-MX" sz="2400" dirty="0" err="1" smtClean="0"/>
              <a:t>area</a:t>
            </a:r>
            <a:r>
              <a:rPr lang="es-MX" sz="2400" dirty="0" smtClean="0"/>
              <a:t> </a:t>
            </a:r>
            <a:r>
              <a:rPr lang="es-MX" sz="2400" dirty="0" err="1" smtClean="0"/>
              <a:t>analysis</a:t>
            </a:r>
            <a:r>
              <a:rPr lang="es-MX" sz="2400" dirty="0" smtClean="0"/>
              <a:t> and </a:t>
            </a:r>
            <a:r>
              <a:rPr lang="es-MX" sz="2400" dirty="0" err="1" smtClean="0"/>
              <a:t>comparison</a:t>
            </a:r>
            <a:r>
              <a:rPr lang="es-MX" sz="2400" dirty="0" smtClean="0"/>
              <a:t> </a:t>
            </a:r>
            <a:r>
              <a:rPr lang="es-MX" sz="2400" dirty="0" err="1" smtClean="0"/>
              <a:t>between</a:t>
            </a:r>
            <a:r>
              <a:rPr lang="es-MX" sz="2400" dirty="0" smtClean="0"/>
              <a:t> </a:t>
            </a:r>
            <a:r>
              <a:rPr lang="es-MX" sz="2400" dirty="0" err="1" smtClean="0"/>
              <a:t>technologies</a:t>
            </a:r>
            <a:r>
              <a:rPr lang="es-MX" sz="2400" dirty="0" smtClean="0"/>
              <a:t> </a:t>
            </a:r>
            <a:r>
              <a:rPr lang="es-MX" sz="2400" dirty="0" err="1" smtClean="0"/>
              <a:t>by</a:t>
            </a:r>
            <a:r>
              <a:rPr lang="es-MX" sz="2400" dirty="0" smtClean="0"/>
              <a:t> </a:t>
            </a:r>
            <a:r>
              <a:rPr lang="es-MX" sz="2400" dirty="0" err="1" smtClean="0"/>
              <a:t>including</a:t>
            </a:r>
            <a:r>
              <a:rPr lang="es-MX" sz="2400" dirty="0" smtClean="0"/>
              <a:t> </a:t>
            </a:r>
            <a:r>
              <a:rPr lang="es-MX" sz="2400" dirty="0" err="1" smtClean="0"/>
              <a:t>parasitic</a:t>
            </a:r>
            <a:r>
              <a:rPr lang="es-MX" sz="2400" dirty="0" smtClean="0"/>
              <a:t> </a:t>
            </a:r>
            <a:r>
              <a:rPr lang="es-MX" sz="2400" dirty="0" err="1" smtClean="0"/>
              <a:t>effect</a:t>
            </a: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err="1" smtClean="0"/>
              <a:t>Despite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improvements</a:t>
            </a:r>
            <a:r>
              <a:rPr lang="es-MX" sz="2400" dirty="0" smtClean="0"/>
              <a:t> </a:t>
            </a:r>
            <a:r>
              <a:rPr lang="es-MX" sz="2400" dirty="0" err="1" smtClean="0"/>
              <a:t>shown</a:t>
            </a:r>
            <a:r>
              <a:rPr lang="es-MX" sz="2400" dirty="0" smtClean="0"/>
              <a:t>, </a:t>
            </a:r>
            <a:r>
              <a:rPr lang="es-MX" sz="2400" dirty="0" err="1" smtClean="0"/>
              <a:t>there</a:t>
            </a:r>
            <a:r>
              <a:rPr lang="es-MX" sz="2400" dirty="0" smtClean="0"/>
              <a:t> are </a:t>
            </a:r>
            <a:r>
              <a:rPr lang="es-MX" sz="2400" dirty="0" err="1" smtClean="0"/>
              <a:t>challenges</a:t>
            </a:r>
            <a:r>
              <a:rPr lang="es-MX" sz="2400" dirty="0" smtClean="0"/>
              <a:t> to </a:t>
            </a:r>
            <a:r>
              <a:rPr lang="es-MX" sz="2400" dirty="0" err="1" smtClean="0"/>
              <a:t>fully</a:t>
            </a:r>
            <a:r>
              <a:rPr lang="es-MX" sz="2400" dirty="0" smtClean="0"/>
              <a:t> </a:t>
            </a:r>
            <a:r>
              <a:rPr lang="es-MX" sz="2400" dirty="0" err="1" smtClean="0"/>
              <a:t>adopt</a:t>
            </a:r>
            <a:r>
              <a:rPr lang="es-MX" sz="2400" dirty="0" smtClean="0"/>
              <a:t> </a:t>
            </a:r>
            <a:r>
              <a:rPr lang="es-MX" sz="2400" dirty="0" err="1" smtClean="0"/>
              <a:t>this</a:t>
            </a:r>
            <a:r>
              <a:rPr lang="es-MX" sz="2400" dirty="0" smtClean="0"/>
              <a:t> new </a:t>
            </a:r>
            <a:r>
              <a:rPr lang="es-MX" sz="2400" dirty="0" err="1" smtClean="0"/>
              <a:t>technology</a:t>
            </a:r>
            <a:r>
              <a:rPr lang="es-MX" sz="2400" dirty="0" smtClean="0"/>
              <a:t>: </a:t>
            </a:r>
            <a:r>
              <a:rPr lang="es-MX" sz="2400" dirty="0" err="1" smtClean="0"/>
              <a:t>resources</a:t>
            </a:r>
            <a:r>
              <a:rPr lang="es-MX" sz="2400" dirty="0" smtClean="0"/>
              <a:t> </a:t>
            </a:r>
            <a:r>
              <a:rPr lang="es-MX" sz="2400" dirty="0" err="1" smtClean="0"/>
              <a:t>for</a:t>
            </a:r>
            <a:r>
              <a:rPr lang="es-MX" sz="2400" dirty="0" smtClean="0"/>
              <a:t> </a:t>
            </a:r>
            <a:r>
              <a:rPr lang="es-MX" sz="2400" dirty="0" err="1" smtClean="0"/>
              <a:t>modeling</a:t>
            </a:r>
            <a:r>
              <a:rPr lang="es-MX" sz="2400" dirty="0" smtClean="0"/>
              <a:t> and </a:t>
            </a:r>
            <a:r>
              <a:rPr lang="es-MX" sz="2400" dirty="0" err="1" smtClean="0"/>
              <a:t>designing</a:t>
            </a:r>
            <a:r>
              <a:rPr lang="es-MX" sz="2400" dirty="0" smtClean="0"/>
              <a:t>, </a:t>
            </a:r>
            <a:r>
              <a:rPr lang="es-MX" sz="2400" dirty="0" err="1" smtClean="0"/>
              <a:t>fabrication</a:t>
            </a:r>
            <a:r>
              <a:rPr lang="es-MX" sz="2400" dirty="0" smtClean="0"/>
              <a:t>, </a:t>
            </a:r>
            <a:r>
              <a:rPr lang="es-MX" sz="2400" dirty="0" err="1" smtClean="0"/>
              <a:t>cost</a:t>
            </a:r>
            <a:r>
              <a:rPr lang="es-MX" sz="2400" dirty="0" smtClean="0"/>
              <a:t>, etc</a:t>
            </a:r>
            <a:r>
              <a:rPr lang="es-MX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7177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356350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E741F888-5720-460F-A2A1-F2AEC21C1C69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3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717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1800" b="0">
              <a:solidFill>
                <a:schemeClr val="tx1"/>
              </a:solidFill>
            </a:endParaRPr>
          </a:p>
        </p:txBody>
      </p:sp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76200" y="76200"/>
            <a:ext cx="901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</a:rPr>
              <a:t>Related Work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183" name="Text Box 6"/>
          <p:cNvSpPr txBox="1">
            <a:spLocks noChangeArrowheads="1"/>
          </p:cNvSpPr>
          <p:nvPr/>
        </p:nvSpPr>
        <p:spPr bwMode="auto">
          <a:xfrm>
            <a:off x="155575" y="990600"/>
            <a:ext cx="380463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b="0" dirty="0" smtClean="0">
                <a:solidFill>
                  <a:srgbClr val="111111"/>
                </a:solidFill>
              </a:rPr>
              <a:t>22 and 45nm technology comparisons for 6T SRAM cells</a:t>
            </a:r>
          </a:p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b="0" dirty="0" smtClean="0">
                <a:solidFill>
                  <a:srgbClr val="111111"/>
                </a:solidFill>
              </a:rPr>
              <a:t>Power reduction and faster performance</a:t>
            </a:r>
          </a:p>
        </p:txBody>
      </p:sp>
      <p:sp>
        <p:nvSpPr>
          <p:cNvPr id="5" name="AutoShape 2" descr="Image result for microphone MEM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sram cel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813" y="1828800"/>
            <a:ext cx="5506187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442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FEDD9991-C954-4CC7-9947-AEC9FCDAD068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4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88925" y="60325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1800" b="0">
              <a:solidFill>
                <a:schemeClr val="tx1"/>
              </a:solidFill>
            </a:endParaRP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76200" y="76200"/>
            <a:ext cx="8997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 smtClean="0">
                <a:solidFill>
                  <a:schemeClr val="tx1"/>
                </a:solidFill>
              </a:rPr>
              <a:t>Our Project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4908" y="990600"/>
            <a:ext cx="38046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3600" b="0" dirty="0" smtClean="0">
                <a:solidFill>
                  <a:srgbClr val="111111"/>
                </a:solidFill>
              </a:rPr>
              <a:t>16nm technology</a:t>
            </a:r>
          </a:p>
        </p:txBody>
      </p:sp>
      <p:sp>
        <p:nvSpPr>
          <p:cNvPr id="5" name="AutoShape 2" descr="Image result for NA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758295"/>
            <a:ext cx="32194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5" descr="Image result for X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64" y="4221349"/>
            <a:ext cx="32194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19" y="1966030"/>
            <a:ext cx="32194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49" y="2362200"/>
            <a:ext cx="18954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022" y="4883336"/>
            <a:ext cx="40386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522" y="2876549"/>
            <a:ext cx="1905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5193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6200" y="76200"/>
            <a:ext cx="8997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4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 smtClean="0">
                <a:solidFill>
                  <a:schemeClr val="tx1"/>
                </a:solidFill>
              </a:rPr>
              <a:t>Setup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47" y="1866900"/>
            <a:ext cx="858570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29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6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NAND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19181" r="3594" b="18532"/>
          <a:stretch/>
        </p:blipFill>
        <p:spPr>
          <a:xfrm>
            <a:off x="76201" y="3312366"/>
            <a:ext cx="9026769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4" t="3685" r="18332" b="3685"/>
          <a:stretch/>
        </p:blipFill>
        <p:spPr>
          <a:xfrm>
            <a:off x="1753031" y="149225"/>
            <a:ext cx="4144806" cy="316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4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7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NAND</a:t>
            </a:r>
            <a:r>
              <a:rPr lang="tr-TR" altLang="en-US" dirty="0" smtClean="0"/>
              <a:t> Results</a:t>
            </a:r>
            <a:endParaRPr lang="en-US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591636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CMOS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627826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FinFET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9"/>
          <a:stretch/>
        </p:blipFill>
        <p:spPr>
          <a:xfrm>
            <a:off x="76200" y="4113232"/>
            <a:ext cx="6394286" cy="26522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9" b="-7049"/>
          <a:stretch/>
        </p:blipFill>
        <p:spPr>
          <a:xfrm>
            <a:off x="0" y="924290"/>
            <a:ext cx="6186528" cy="27607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703" y="4835382"/>
            <a:ext cx="2904847" cy="12079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8059" y="2697549"/>
            <a:ext cx="2925941" cy="105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0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8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NOR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43" y="761999"/>
            <a:ext cx="2895600" cy="253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43" y="3352800"/>
            <a:ext cx="7970571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2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6200" y="6416675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/>
            <a:endParaRPr lang="en-US" altLang="en-US" sz="1400">
              <a:solidFill>
                <a:srgbClr val="404040"/>
              </a:solidFill>
            </a:endParaRPr>
          </a:p>
          <a:p>
            <a:pPr algn="l" eaLnBrk="1" hangingPunct="1"/>
            <a:fld id="{82099C25-DD38-4DE5-9215-EB4A574BF43C}" type="slidenum">
              <a:rPr lang="en-US" altLang="en-US" sz="1400">
                <a:solidFill>
                  <a:srgbClr val="404040"/>
                </a:solidFill>
              </a:rPr>
              <a:pPr algn="l" eaLnBrk="1" hangingPunct="1"/>
              <a:t>9</a:t>
            </a:fld>
            <a:endParaRPr lang="en-US" altLang="en-US" sz="1400">
              <a:solidFill>
                <a:srgbClr val="40404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20650"/>
            <a:ext cx="9023350" cy="5191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NOR Results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7" y="1066800"/>
            <a:ext cx="4572000" cy="221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702754"/>
            <a:ext cx="4574823" cy="22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453" y="2454329"/>
            <a:ext cx="41243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762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0688" y="3359204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FinFET</a:t>
            </a:r>
            <a:endParaRPr lang="en-U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246" y="3886200"/>
            <a:ext cx="39909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0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361</Words>
  <Application>Microsoft Office PowerPoint</Application>
  <PresentationFormat>On-screen Show (4:3)</PresentationFormat>
  <Paragraphs>131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NAND</vt:lpstr>
      <vt:lpstr>NAND Results</vt:lpstr>
      <vt:lpstr>NOR</vt:lpstr>
      <vt:lpstr>NOR Results</vt:lpstr>
      <vt:lpstr>XOR</vt:lpstr>
      <vt:lpstr>XOR Results</vt:lpstr>
      <vt:lpstr>Flip Flop</vt:lpstr>
      <vt:lpstr>Flip Flop Results</vt:lpstr>
      <vt:lpstr>4-bit Adder</vt:lpstr>
      <vt:lpstr>4-bit Adder Results</vt:lpstr>
      <vt:lpstr>4-bit Adder Results</vt:lpstr>
      <vt:lpstr>MUX</vt:lpstr>
      <vt:lpstr>MUX</vt:lpstr>
      <vt:lpstr>MUX Results</vt:lpstr>
      <vt:lpstr>MUX Results</vt:lpstr>
      <vt:lpstr>MUX Results</vt:lpstr>
      <vt:lpstr>Conclusions and Future Work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borchern</dc:creator>
  <cp:lastModifiedBy>Luis Javier LR</cp:lastModifiedBy>
  <cp:revision>143</cp:revision>
  <dcterms:created xsi:type="dcterms:W3CDTF">2014-02-19T23:34:34Z</dcterms:created>
  <dcterms:modified xsi:type="dcterms:W3CDTF">2015-12-11T18:10:48Z</dcterms:modified>
</cp:coreProperties>
</file>